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3" r:id="rId17"/>
    <p:sldId id="386" r:id="rId18"/>
    <p:sldId id="352" r:id="rId19"/>
    <p:sldId id="334" r:id="rId20"/>
    <p:sldId id="355" r:id="rId21"/>
    <p:sldId id="369" r:id="rId22"/>
    <p:sldId id="377" r:id="rId23"/>
    <p:sldId id="336" r:id="rId24"/>
    <p:sldId id="281" r:id="rId25"/>
    <p:sldId id="382" r:id="rId26"/>
    <p:sldId id="383" r:id="rId27"/>
    <p:sldId id="387" r:id="rId28"/>
    <p:sldId id="371" r:id="rId29"/>
    <p:sldId id="373" r:id="rId30"/>
    <p:sldId id="374" r:id="rId31"/>
    <p:sldId id="375" r:id="rId32"/>
    <p:sldId id="379" r:id="rId33"/>
    <p:sldId id="380" r:id="rId34"/>
    <p:sldId id="381" r:id="rId35"/>
    <p:sldId id="384" r:id="rId36"/>
    <p:sldId id="357" r:id="rId37"/>
    <p:sldId id="385" r:id="rId38"/>
    <p:sldId id="345" r:id="rId39"/>
    <p:sldId id="363" r:id="rId40"/>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12" autoAdjust="0"/>
    <p:restoredTop sz="96696"/>
  </p:normalViewPr>
  <p:slideViewPr>
    <p:cSldViewPr snapToGrid="0" snapToObjects="1">
      <p:cViewPr varScale="1">
        <p:scale>
          <a:sx n="52" d="100"/>
          <a:sy n="52" d="100"/>
        </p:scale>
        <p:origin x="1608" y="56"/>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10/30/2020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2.xml"/><Relationship Id="rId4" Type="http://schemas.openxmlformats.org/officeDocument/2006/relationships/image" Target="../media/image6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0"/>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EDUC and Female variable are correlated because of a causality chain from Female to EDUC. </a:t>
            </a:r>
          </a:p>
          <a:p>
            <a:pPr marL="457200" indent="-457200">
              <a:buFont typeface="Arial" panose="020B0604020202020204" pitchFamily="34" charset="0"/>
              <a:buChar char="•"/>
            </a:pPr>
            <a:r>
              <a:rPr lang="en-GB" sz="2800" dirty="0"/>
              <a:t>In this case it is vital to include the Female variable to get the correct causal estimate of a change in EDUC</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a:latin typeface="Palatino Linotype" charset="0"/>
              </a:rPr>
              <a:t>Directions of causality EDUC☞☜EXPER </a:t>
            </a:r>
          </a:p>
        </p:txBody>
      </p:sp>
      <p:sp>
        <p:nvSpPr>
          <p:cNvPr id="4" name="TextBox 3"/>
          <p:cNvSpPr txBox="1"/>
          <p:nvPr/>
        </p:nvSpPr>
        <p:spPr>
          <a:xfrm>
            <a:off x="1076267" y="2056422"/>
            <a:ext cx="4144853" cy="656462"/>
          </a:xfrm>
          <a:prstGeom prst="rect">
            <a:avLst/>
          </a:prstGeom>
          <a:noFill/>
        </p:spPr>
        <p:txBody>
          <a:bodyPr wrap="non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221120" y="2384653"/>
            <a:ext cx="49743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stCxn id="4" idx="2"/>
            <a:endCxn id="6" idx="1"/>
          </p:cNvCxnSpPr>
          <p:nvPr/>
        </p:nvCxnSpPr>
        <p:spPr>
          <a:xfrm>
            <a:off x="3148694" y="2712884"/>
            <a:ext cx="1877190"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4789111" y="2712884"/>
            <a:ext cx="1100792"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x var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26212"/>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xmlns="">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26212"/>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21008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C000"/>
                              </a:solidFill>
                              <a:latin typeface="Cambria Math" panose="02040503050406030204" pitchFamily="18" charset="0"/>
                              <a:cs typeface="Palatino Linotype"/>
                            </a:rPr>
                          </m:ctrlPr>
                        </m:sSubPr>
                        <m:e>
                          <m:r>
                            <a:rPr lang="en-GB" sz="3413" b="1" i="1">
                              <a:solidFill>
                                <a:srgbClr val="FFC000"/>
                              </a:solidFill>
                              <a:latin typeface="Cambria Math" panose="02040503050406030204" pitchFamily="18" charset="0"/>
                              <a:cs typeface="Palatino Linotype"/>
                            </a:rPr>
                            <m:t>𝜷</m:t>
                          </m:r>
                        </m:e>
                        <m:sub>
                          <m:r>
                            <a:rPr lang="en-GB" sz="3413" b="1" i="1">
                              <a:solidFill>
                                <a:srgbClr val="FFC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r>
                  <a:rPr lang="en-GB" sz="3413" dirty="0">
                    <a:latin typeface="Palatino Linotype"/>
                    <a:cs typeface="Palatino Linotype"/>
                  </a:rPr>
                  <a:t>vs</a:t>
                </a:r>
              </a:p>
              <a:p>
                <a:pPr algn="ct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0000"/>
                              </a:solidFill>
                              <a:latin typeface="Cambria Math" panose="02040503050406030204" pitchFamily="18" charset="0"/>
                              <a:cs typeface="Palatino Linotype"/>
                            </a:rPr>
                          </m:ctrlPr>
                        </m:sSubPr>
                        <m:e>
                          <m:r>
                            <a:rPr lang="en-GB" sz="3413" b="1" i="1">
                              <a:solidFill>
                                <a:srgbClr val="FF0000"/>
                              </a:solidFill>
                              <a:latin typeface="Cambria Math" panose="02040503050406030204" pitchFamily="18" charset="0"/>
                              <a:cs typeface="Palatino Linotype"/>
                            </a:rPr>
                            <m:t>𝜷</m:t>
                          </m:r>
                        </m:e>
                        <m:sub>
                          <m:r>
                            <a:rPr lang="en-GB" sz="3413" b="1" i="1">
                              <a:solidFill>
                                <a:srgbClr val="FF0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m:t>
                      </m:r>
                      <m:sSub>
                        <m:sSubPr>
                          <m:ctrlPr>
                            <a:rPr lang="en-GB" sz="3413" b="0" i="1" smtClean="0">
                              <a:latin typeface="Cambria Math" panose="02040503050406030204" pitchFamily="18" charset="0"/>
                              <a:cs typeface="Palatino Linotype"/>
                            </a:rPr>
                          </m:ctrlPr>
                        </m:sSubPr>
                        <m:e>
                          <m:r>
                            <a:rPr lang="en-GB" sz="3413" b="0" i="1" smtClean="0">
                              <a:latin typeface="Cambria Math" panose="02040503050406030204" pitchFamily="18" charset="0"/>
                              <a:cs typeface="Palatino Linotype"/>
                            </a:rPr>
                            <m:t>𝛽</m:t>
                          </m:r>
                        </m:e>
                        <m:sub>
                          <m:r>
                            <a:rPr lang="en-GB" sz="3413" b="0" i="1" smtClean="0">
                              <a:latin typeface="Cambria Math" panose="02040503050406030204" pitchFamily="18" charset="0"/>
                              <a:cs typeface="Palatino Linotype"/>
                            </a:rPr>
                            <m:t>3</m:t>
                          </m:r>
                        </m:sub>
                      </m:sSub>
                      <m:r>
                        <a:rPr lang="en-GB" sz="3413" b="0" i="1" smtClean="0">
                          <a:latin typeface="Cambria Math" panose="02040503050406030204" pitchFamily="18" charset="0"/>
                          <a:cs typeface="Palatino Linotype"/>
                        </a:rPr>
                        <m:t>𝐸𝑋𝑃𝐸𝑅</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21008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DCDC4888-3667-4286-80F4-0FE11EA37C64}"/>
                  </a:ext>
                </a:extLst>
              </p:cNvPr>
              <p:cNvGraphicFramePr>
                <a:graphicFrameLocks noGrp="1"/>
              </p:cNvGraphicFramePr>
              <p:nvPr>
                <p:extLst>
                  <p:ext uri="{D42A27DB-BD31-4B8C-83A1-F6EECF244321}">
                    <p14:modId xmlns:p14="http://schemas.microsoft.com/office/powerpoint/2010/main" val="139700489"/>
                  </p:ext>
                </p:extLst>
              </p:nvPr>
            </p:nvGraphicFramePr>
            <p:xfrm>
              <a:off x="0" y="1964530"/>
              <a:ext cx="13006388" cy="71428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DCDC4888-3667-4286-80F4-0FE11EA37C64}"/>
                  </a:ext>
                </a:extLst>
              </p:cNvPr>
              <p:cNvPicPr>
                <a:picLocks noGrp="1" noRot="1" noChangeAspect="1" noMove="1" noResize="1" noEditPoints="1" noAdjustHandles="1" noChangeArrowheads="1" noChangeShapeType="1"/>
              </p:cNvPicPr>
              <p:nvPr/>
            </p:nvPicPr>
            <p:blipFill>
              <a:blip r:embed="rId4"/>
              <a:stretch>
                <a:fillRect/>
              </a:stretch>
            </p:blipFill>
            <p:spPr>
              <a:xfrm>
                <a:off x="0" y="1964530"/>
                <a:ext cx="13006388" cy="7142893"/>
              </a:xfrm>
              <a:prstGeom prst="rect">
                <a:avLst/>
              </a:prstGeom>
            </p:spPr>
          </p:pic>
        </mc:Fallback>
      </mc:AlternateContent>
    </p:spTree>
    <p:extLst>
      <p:ext uri="{BB962C8B-B14F-4D97-AF65-F5344CB8AC3E}">
        <p14:creationId xmlns:p14="http://schemas.microsoft.com/office/powerpoint/2010/main" val="6031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18588" y="2027238"/>
            <a:ext cx="3987800" cy="4311650"/>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4294967295"/>
          </p:nvPr>
        </p:nvPicPr>
        <p:blipFill>
          <a:blip r:embed="rId2"/>
          <a:stretch>
            <a:fillRect/>
          </a:stretch>
        </p:blipFill>
        <p:spPr>
          <a:xfrm>
            <a:off x="0" y="1881188"/>
            <a:ext cx="5497513" cy="598963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89337"/>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89337"/>
              </a:xfrm>
              <a:prstGeom prst="rect">
                <a:avLst/>
              </a:prstGeom>
              <a:blipFill>
                <a:blip r:embed="rId3"/>
                <a:stretch>
                  <a:fillRect l="-1330" t="-17188" b="-484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6D5A7-7E89-4545-8C2F-1E155AD3AB2D}"/>
              </a:ext>
            </a:extLst>
          </p:cNvPr>
          <p:cNvSpPr txBox="1"/>
          <p:nvPr/>
        </p:nvSpPr>
        <p:spPr>
          <a:xfrm>
            <a:off x="342232" y="390358"/>
            <a:ext cx="5112084" cy="553998"/>
          </a:xfrm>
          <a:prstGeom prst="rect">
            <a:avLst/>
          </a:prstGeom>
          <a:noFill/>
        </p:spPr>
        <p:txBody>
          <a:bodyPr wrap="square" lIns="0" tIns="0" rIns="0" bIns="0" rtlCol="0">
            <a:spAutoFit/>
          </a:bodyPr>
          <a:lstStyle/>
          <a:p>
            <a:pPr>
              <a:spcAft>
                <a:spcPts val="500"/>
              </a:spcAft>
            </a:pPr>
            <a:r>
              <a:rPr lang="en-GB" sz="3600" dirty="0"/>
              <a:t>R2=100%</a:t>
            </a:r>
          </a:p>
        </p:txBody>
      </p:sp>
      <p:cxnSp>
        <p:nvCxnSpPr>
          <p:cNvPr id="4" name="Straight Connector 3">
            <a:extLst>
              <a:ext uri="{FF2B5EF4-FFF2-40B4-BE49-F238E27FC236}">
                <a16:creationId xmlns:a16="http://schemas.microsoft.com/office/drawing/2014/main" id="{24F736D7-A7D3-48BA-8BF0-B5A97FA59379}"/>
              </a:ext>
            </a:extLst>
          </p:cNvPr>
          <p:cNvCxnSpPr/>
          <p:nvPr/>
        </p:nvCxnSpPr>
        <p:spPr>
          <a:xfrm>
            <a:off x="1331495" y="2149642"/>
            <a:ext cx="0" cy="5577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A34376-C4E1-4EE4-BF51-5C4BE9F2E83B}"/>
              </a:ext>
            </a:extLst>
          </p:cNvPr>
          <p:cNvCxnSpPr>
            <a:cxnSpLocks/>
          </p:cNvCxnSpPr>
          <p:nvPr/>
        </p:nvCxnSpPr>
        <p:spPr>
          <a:xfrm flipH="1">
            <a:off x="1331495" y="7726947"/>
            <a:ext cx="91921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4D29F17C-C17C-433A-B095-0BA73B38DCEE}"/>
              </a:ext>
            </a:extLst>
          </p:cNvPr>
          <p:cNvSpPr/>
          <p:nvPr/>
        </p:nvSpPr>
        <p:spPr>
          <a:xfrm>
            <a:off x="2945189" y="5620085"/>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56CCFC75-04EB-4804-86ED-47AF2DFEF4C4}"/>
              </a:ext>
            </a:extLst>
          </p:cNvPr>
          <p:cNvSpPr/>
          <p:nvPr/>
        </p:nvSpPr>
        <p:spPr>
          <a:xfrm>
            <a:off x="6915610" y="3227136"/>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F03B9FEA-B842-4318-9E52-264F00FEFD71}"/>
              </a:ext>
            </a:extLst>
          </p:cNvPr>
          <p:cNvCxnSpPr/>
          <p:nvPr/>
        </p:nvCxnSpPr>
        <p:spPr>
          <a:xfrm flipV="1">
            <a:off x="2160337" y="2759242"/>
            <a:ext cx="5625431" cy="33902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6AB33862-6899-40DB-8BB3-DC2ADFF4B185}"/>
              </a:ext>
            </a:extLst>
          </p:cNvPr>
          <p:cNvSpPr/>
          <p:nvPr/>
        </p:nvSpPr>
        <p:spPr>
          <a:xfrm>
            <a:off x="4561311" y="5518489"/>
            <a:ext cx="6368710" cy="1261969"/>
          </a:xfrm>
          <a:prstGeom prst="wedgeRoundRectCallout">
            <a:avLst>
              <a:gd name="adj1" fmla="val -29733"/>
              <a:gd name="adj2" fmla="val -162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If we have as many observations as parameters being estimated, R2 is always 100%</a:t>
            </a:r>
          </a:p>
          <a:p>
            <a:pPr algn="ctr"/>
            <a:endParaRPr lang="en-GB" sz="1800" dirty="0"/>
          </a:p>
        </p:txBody>
      </p:sp>
    </p:spTree>
    <p:extLst>
      <p:ext uri="{BB962C8B-B14F-4D97-AF65-F5344CB8AC3E}">
        <p14:creationId xmlns:p14="http://schemas.microsoft.com/office/powerpoint/2010/main" val="348814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53545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535453" y="2856288"/>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endCxn id="6" idx="3"/>
          </p:cNvCxnSpPr>
          <p:nvPr/>
        </p:nvCxnSpPr>
        <p:spPr bwMode="auto">
          <a:xfrm flipH="1">
            <a:off x="8744026" y="2879797"/>
            <a:ext cx="2242169" cy="4245913"/>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
        <p:nvSpPr>
          <p:cNvPr id="3" name="Flowchart: Off-page Connector 2">
            <a:extLst>
              <a:ext uri="{FF2B5EF4-FFF2-40B4-BE49-F238E27FC236}">
                <a16:creationId xmlns:a16="http://schemas.microsoft.com/office/drawing/2014/main" id="{FFC25328-7600-4941-BE87-5D850632BD68}"/>
              </a:ext>
            </a:extLst>
          </p:cNvPr>
          <p:cNvSpPr/>
          <p:nvPr/>
        </p:nvSpPr>
        <p:spPr>
          <a:xfrm rot="20351998">
            <a:off x="8892980" y="922136"/>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 2004 foreigners</a:t>
            </a:r>
          </a:p>
        </p:txBody>
      </p:sp>
      <p:sp>
        <p:nvSpPr>
          <p:cNvPr id="14" name="Flowchart: Off-page Connector 13">
            <a:extLst>
              <a:ext uri="{FF2B5EF4-FFF2-40B4-BE49-F238E27FC236}">
                <a16:creationId xmlns:a16="http://schemas.microsoft.com/office/drawing/2014/main" id="{9D3446C1-7581-42AB-AF9E-CEA334542D80}"/>
              </a:ext>
            </a:extLst>
          </p:cNvPr>
          <p:cNvSpPr/>
          <p:nvPr/>
        </p:nvSpPr>
        <p:spPr>
          <a:xfrm rot="1353012">
            <a:off x="11047505" y="922412"/>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2004 foreigners</a:t>
            </a:r>
          </a:p>
        </p:txBody>
      </p:sp>
      <p:cxnSp>
        <p:nvCxnSpPr>
          <p:cNvPr id="16" name="Straight Arrow Connector 15">
            <a:extLst>
              <a:ext uri="{FF2B5EF4-FFF2-40B4-BE49-F238E27FC236}">
                <a16:creationId xmlns:a16="http://schemas.microsoft.com/office/drawing/2014/main" id="{FF036A5F-6084-4994-AAAA-5A55B6A1D698}"/>
              </a:ext>
            </a:extLst>
          </p:cNvPr>
          <p:cNvCxnSpPr>
            <a:cxnSpLocks/>
          </p:cNvCxnSpPr>
          <p:nvPr/>
        </p:nvCxnSpPr>
        <p:spPr bwMode="auto">
          <a:xfrm flipH="1">
            <a:off x="10984749" y="1909660"/>
            <a:ext cx="512749" cy="977894"/>
          </a:xfrm>
          <a:prstGeom prst="straightConnector1">
            <a:avLst/>
          </a:prstGeom>
          <a:solidFill>
            <a:schemeClr val="accent1"/>
          </a:solidFill>
          <a:ln w="76200" cap="flat" cmpd="sng" algn="ctr">
            <a:solidFill>
              <a:schemeClr val="accent1"/>
            </a:solidFill>
            <a:prstDash val="sysDash"/>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mc:AlternateContent xmlns:mc="http://schemas.openxmlformats.org/markup-compatibility/2006" xmlns:a14="http://schemas.microsoft.com/office/drawing/2010/main">
        <mc:Choice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xmlns="">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67888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4873752" y="442265"/>
            <a:ext cx="3894040" cy="107563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After R.A. Fisher (1890-1962)</a:t>
            </a:r>
          </a:p>
          <a:p>
            <a:pPr algn="ctr"/>
            <a:r>
              <a:rPr lang="en-US" sz="20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75" dirty="0"/>
              <a:t>If the F statistic is large it means that some or all of the restrictions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a:t>Am not trying (or succeeding) to be misogynistic here. It’s simply what we find in the data as we shall see later</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8.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631722-B3F9-45AF-A364-73B9BE6572A6}">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0c044fd9db3a&quot;,&quot;link&quot;:&quot;https://www.mentimeter.com/s/a066ff0d8e4b57e68007687fc7e6b79c/0c044fd9db3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7983</TotalTime>
  <Words>2600</Words>
  <Application>Microsoft Office PowerPoint</Application>
  <PresentationFormat>Custom</PresentationFormat>
  <Paragraphs>272</Paragraphs>
  <Slides>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170</cp:revision>
  <dcterms:created xsi:type="dcterms:W3CDTF">2020-10-04T17:32:50Z</dcterms:created>
  <dcterms:modified xsi:type="dcterms:W3CDTF">2020-10-30T09:01:01Z</dcterms:modified>
</cp:coreProperties>
</file>